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18" r:id="rId2"/>
    <p:sldId id="419" r:id="rId3"/>
    <p:sldId id="420" r:id="rId4"/>
    <p:sldId id="384" r:id="rId5"/>
    <p:sldId id="423" r:id="rId6"/>
    <p:sldId id="424" r:id="rId7"/>
    <p:sldId id="425" r:id="rId8"/>
    <p:sldId id="427" r:id="rId9"/>
    <p:sldId id="426" r:id="rId10"/>
    <p:sldId id="433" r:id="rId11"/>
    <p:sldId id="431" r:id="rId12"/>
    <p:sldId id="434" r:id="rId13"/>
    <p:sldId id="435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36" r:id="rId22"/>
    <p:sldId id="348" r:id="rId2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B6905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87696" autoAdjust="0"/>
  </p:normalViewPr>
  <p:slideViewPr>
    <p:cSldViewPr>
      <p:cViewPr varScale="1">
        <p:scale>
          <a:sx n="62" d="100"/>
          <a:sy n="62" d="100"/>
        </p:scale>
        <p:origin x="68" y="1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02/11/2022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02/11/2022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21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https://visual.ly/community/Infographics/social-media/youtube-numbers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893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mtClean="0"/>
              <a:t>https://visual.ly/community/Infographics/social-media/youtube-numbers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877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mtClean="0"/>
              <a:t>https://visual.ly/community/Infographics/social-media/youtube-numbers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995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2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>
                <a:solidFill>
                  <a:srgbClr val="000000"/>
                </a:solidFill>
              </a:defRPr>
            </a:lvl1pPr>
            <a:lvl2pPr marL="895350" indent="-438150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2pPr>
            <a:lvl3pPr marL="1347788" indent="-433388"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3pPr>
            <a:lvl4pPr marL="1790700" indent="-419100">
              <a:buFont typeface="Wingdings" panose="05000000000000000000" pitchFamily="2" charset="2"/>
              <a:buChar char="v"/>
              <a:defRPr>
                <a:solidFill>
                  <a:srgbClr val="000000"/>
                </a:solidFill>
              </a:defRPr>
            </a:lvl4pPr>
            <a:lvl5pPr marL="2243138" indent="-414338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4OSiz6J1tBFUk7nxodgcgjkNwrc16a3c?usp=shar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0945216" cy="1512168"/>
          </a:xfrm>
        </p:spPr>
        <p:txBody>
          <a:bodyPr/>
          <a:lstStyle/>
          <a:p>
            <a:r>
              <a:rPr lang="es-ES" sz="5400" b="1" smtClean="0"/>
              <a:t>ANALISIS TEKS PADA MEDIA SOSIAL</a:t>
            </a:r>
            <a:endParaRPr lang="id-ID" sz="4400" b="1" smtClean="0"/>
          </a:p>
          <a:p>
            <a:r>
              <a:rPr lang="id-ID" sz="3600" b="1" smtClean="0"/>
              <a:t>[</a:t>
            </a:r>
            <a:r>
              <a:rPr lang="en-ID" sz="3600" b="1"/>
              <a:t>KP398 –</a:t>
            </a:r>
            <a:r>
              <a:rPr lang="en-ID" sz="3600" b="1" smtClean="0"/>
              <a:t> 2</a:t>
            </a:r>
            <a:r>
              <a:rPr lang="id-ID" sz="3600" b="1" smtClean="0"/>
              <a:t> SKS </a:t>
            </a:r>
            <a:r>
              <a:rPr lang="en-ID" sz="3600" b="1" smtClean="0"/>
              <a:t>– S1 TEKNIK INFORMATIKA</a:t>
            </a:r>
            <a:r>
              <a:rPr lang="id-ID" sz="3600" b="1" smtClean="0"/>
              <a:t>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41217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Youtube Data API</a:t>
            </a:r>
            <a:r>
              <a:rPr lang="en-ID"/>
              <a:t>: </a:t>
            </a:r>
            <a:r>
              <a:rPr lang="en-ID" smtClean="0">
                <a:solidFill>
                  <a:srgbClr val="FFFF00"/>
                </a:solidFill>
              </a:rPr>
              <a:t>Layanan yang tersedia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en-ID" sz="2400"/>
              <a:t>Activities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Captions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ChannelBanners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ChannelSections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Channels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CommentThreads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b="1"/>
              <a:t>Comments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GuideCategories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I18nLanguages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I18nRegions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Members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MembershipsLevels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PlaylistItems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Playlists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Search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Subscriptions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Thumbnails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VideoAbuseReportReasons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VideoCategories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Videos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/>
              <a:t>Watermarks</a:t>
            </a:r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42027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Data API: </a:t>
            </a:r>
            <a:r>
              <a:rPr lang="en-ID" smtClean="0">
                <a:solidFill>
                  <a:srgbClr val="FFFF00"/>
                </a:solidFill>
              </a:rPr>
              <a:t>Batasan Quota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Batasan kuota harian </a:t>
            </a:r>
            <a:r>
              <a:rPr lang="en-ID" smtClean="0">
                <a:sym typeface="Wingdings" panose="05000000000000000000" pitchFamily="2" charset="2"/>
              </a:rPr>
              <a:t> 10.000 query / hari</a:t>
            </a:r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93284"/>
            <a:ext cx="10274034" cy="21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Youtube: </a:t>
            </a:r>
            <a:r>
              <a:rPr lang="en-ID" smtClean="0">
                <a:solidFill>
                  <a:srgbClr val="FFFF00"/>
                </a:solidFill>
              </a:rPr>
              <a:t>Potensi Riset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600" smtClean="0"/>
              <a:t>Berdasarkan </a:t>
            </a:r>
            <a:r>
              <a:rPr lang="en-ID" sz="2600" b="1" smtClean="0">
                <a:solidFill>
                  <a:srgbClr val="FF0000"/>
                </a:solidFill>
              </a:rPr>
              <a:t>komentar</a:t>
            </a:r>
            <a:r>
              <a:rPr lang="en-ID" sz="2600" smtClean="0"/>
              <a:t> pada video Youtube dapat digali berbagai informasi:</a:t>
            </a:r>
          </a:p>
          <a:p>
            <a:pPr lvl="1"/>
            <a:r>
              <a:rPr lang="en-ID" sz="2200" smtClean="0"/>
              <a:t>Identifikasi topik pada kolom komentar: apakah masih selaras dengan video, atau memunculkan topik lain? </a:t>
            </a:r>
            <a:r>
              <a:rPr lang="en-ID" sz="2200">
                <a:sym typeface="Wingdings" panose="05000000000000000000" pitchFamily="2" charset="2"/>
              </a:rPr>
              <a:t> </a:t>
            </a:r>
            <a:r>
              <a:rPr lang="en-ID" sz="2200" b="1">
                <a:solidFill>
                  <a:srgbClr val="FF0000"/>
                </a:solidFill>
                <a:sym typeface="Wingdings" panose="05000000000000000000" pitchFamily="2" charset="2"/>
              </a:rPr>
              <a:t>subtopic word </a:t>
            </a:r>
            <a:r>
              <a:rPr lang="en-ID" sz="2200" b="1">
                <a:solidFill>
                  <a:srgbClr val="FF0000"/>
                </a:solidFill>
                <a:sym typeface="Wingdings" panose="05000000000000000000" pitchFamily="2" charset="2"/>
              </a:rPr>
              <a:t>frequency </a:t>
            </a:r>
            <a:r>
              <a:rPr lang="en-ID" sz="2200" b="1" smtClean="0">
                <a:solidFill>
                  <a:srgbClr val="FF0000"/>
                </a:solidFill>
                <a:sym typeface="Wingdings" panose="05000000000000000000" pitchFamily="2" charset="2"/>
              </a:rPr>
              <a:t>analysis</a:t>
            </a:r>
            <a:r>
              <a:rPr lang="en-ID" sz="2200" smtClean="0">
                <a:sym typeface="Wingdings" panose="05000000000000000000" pitchFamily="2" charset="2"/>
              </a:rPr>
              <a:t>.</a:t>
            </a:r>
            <a:endParaRPr lang="en-ID" sz="2200" smtClean="0"/>
          </a:p>
          <a:p>
            <a:pPr lvl="1"/>
            <a:r>
              <a:rPr lang="en-ID" sz="2200" smtClean="0"/>
              <a:t>Analisis gender: kebanyakan pengunjung yang berkomentar pria atau wanita, apakah ada perbedaan komentar antara pria dan wanita? </a:t>
            </a:r>
            <a:r>
              <a:rPr lang="en-ID" sz="2200">
                <a:sym typeface="Wingdings" panose="05000000000000000000" pitchFamily="2" charset="2"/>
              </a:rPr>
              <a:t> </a:t>
            </a:r>
            <a:r>
              <a:rPr lang="en-ID" sz="2200" b="1">
                <a:solidFill>
                  <a:srgbClr val="FF0000"/>
                </a:solidFill>
                <a:sym typeface="Wingdings" panose="05000000000000000000" pitchFamily="2" charset="2"/>
              </a:rPr>
              <a:t>gender </a:t>
            </a:r>
            <a:r>
              <a:rPr lang="en-ID" sz="2200" b="1">
                <a:solidFill>
                  <a:srgbClr val="FF0000"/>
                </a:solidFill>
                <a:sym typeface="Wingdings" panose="05000000000000000000" pitchFamily="2" charset="2"/>
              </a:rPr>
              <a:t>differences </a:t>
            </a:r>
            <a:r>
              <a:rPr lang="en-ID" sz="2200" b="1" smtClean="0">
                <a:solidFill>
                  <a:srgbClr val="FF0000"/>
                </a:solidFill>
                <a:sym typeface="Wingdings" panose="05000000000000000000" pitchFamily="2" charset="2"/>
              </a:rPr>
              <a:t>analysis</a:t>
            </a:r>
          </a:p>
          <a:p>
            <a:pPr lvl="1"/>
            <a:r>
              <a:rPr lang="en-ID" sz="2200" smtClean="0">
                <a:sym typeface="Wingdings" panose="05000000000000000000" pitchFamily="2" charset="2"/>
              </a:rPr>
              <a:t>Analisis sentimen: bagaimana pengunjung menanggapi video, positif, negatif atau netral?  </a:t>
            </a:r>
            <a:r>
              <a:rPr lang="en-ID" sz="2200" b="1" smtClean="0">
                <a:solidFill>
                  <a:srgbClr val="FF0000"/>
                </a:solidFill>
                <a:sym typeface="Wingdings" panose="05000000000000000000" pitchFamily="2" charset="2"/>
              </a:rPr>
              <a:t>sentiment analysis</a:t>
            </a:r>
            <a:r>
              <a:rPr lang="en-ID" sz="220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ID" sz="2200" smtClean="0">
                <a:sym typeface="Wingdings" panose="05000000000000000000" pitchFamily="2" charset="2"/>
              </a:rPr>
              <a:t>Analisis jejaring: Bagaimana konektivitas pengunjung? Komentar mana yang paling disukai? Siapa pengunjung yang paling berpengaruh komentarnya?  </a:t>
            </a:r>
            <a:r>
              <a:rPr lang="en-ID" sz="2200" b="1" smtClean="0">
                <a:solidFill>
                  <a:srgbClr val="FF0000"/>
                </a:solidFill>
                <a:sym typeface="Wingdings" panose="05000000000000000000" pitchFamily="2" charset="2"/>
              </a:rPr>
              <a:t>network analysis</a:t>
            </a:r>
            <a:r>
              <a:rPr lang="en-ID" sz="220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ID" sz="2200" smtClean="0">
                <a:sym typeface="Wingdings" panose="05000000000000000000" pitchFamily="2" charset="2"/>
              </a:rPr>
              <a:t>Klasterisasi komentar: bagaimana pengelompokan / polarisasi komentar?  </a:t>
            </a:r>
            <a:r>
              <a:rPr lang="en-ID" sz="2200" b="1" smtClean="0">
                <a:solidFill>
                  <a:srgbClr val="FF0000"/>
                </a:solidFill>
                <a:sym typeface="Wingdings" panose="05000000000000000000" pitchFamily="2" charset="2"/>
              </a:rPr>
              <a:t>clustering analysis</a:t>
            </a:r>
            <a:endParaRPr lang="en-ID" sz="2200" b="1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11092" y="6169967"/>
            <a:ext cx="7392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Baca:</a:t>
            </a:r>
            <a:r>
              <a:rPr lang="en-GB" sz="12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Mike </a:t>
            </a:r>
            <a:r>
              <a:rPr lang="en-GB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Thelwall (2017): Social media analytics for YouTube comments: potential and limitations, International Journal of Social Research Methodology, DOI: 10.1080/13645579.2017.1381821 </a:t>
            </a:r>
            <a:endParaRPr lang="en-ID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Youtube: </a:t>
            </a:r>
            <a:r>
              <a:rPr lang="en-ID" smtClean="0">
                <a:solidFill>
                  <a:srgbClr val="FFFF00"/>
                </a:solidFill>
              </a:rPr>
              <a:t>Potensi Riset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Video Engagement Analysis</a:t>
            </a:r>
          </a:p>
          <a:p>
            <a:pPr lvl="1"/>
            <a:r>
              <a:rPr lang="en-ID" smtClean="0"/>
              <a:t>Menganalisis kualitas dan engagement dari video-video yang tayang di suatu channel, apakah </a:t>
            </a:r>
            <a:r>
              <a:rPr lang="en-GB" smtClean="0"/>
              <a:t>Engage</a:t>
            </a:r>
            <a:r>
              <a:rPr lang="en-GB"/>
              <a:t>, Neutral</a:t>
            </a:r>
            <a:r>
              <a:rPr lang="en-GB"/>
              <a:t>, </a:t>
            </a:r>
            <a:r>
              <a:rPr lang="en-GB" smtClean="0"/>
              <a:t>and not Engage.</a:t>
            </a:r>
          </a:p>
          <a:p>
            <a:pPr lvl="1"/>
            <a:r>
              <a:rPr lang="en-GB" smtClean="0"/>
              <a:t>Contoh dasar analisis:</a:t>
            </a:r>
          </a:p>
          <a:p>
            <a:pPr lvl="2"/>
            <a:r>
              <a:rPr lang="en-GB" smtClean="0"/>
              <a:t>Jumlah views</a:t>
            </a:r>
          </a:p>
          <a:p>
            <a:pPr lvl="2"/>
            <a:r>
              <a:rPr lang="en-GB" smtClean="0"/>
              <a:t>Jumlah komentar</a:t>
            </a:r>
          </a:p>
          <a:p>
            <a:pPr lvl="2"/>
            <a:r>
              <a:rPr lang="en-GB" smtClean="0"/>
              <a:t>Jumlah like</a:t>
            </a:r>
          </a:p>
          <a:p>
            <a:pPr lvl="2"/>
            <a:r>
              <a:rPr lang="en-GB" smtClean="0"/>
              <a:t>Jumlah dislike</a:t>
            </a:r>
          </a:p>
          <a:p>
            <a:pPr lvl="2"/>
            <a:r>
              <a:rPr lang="en-GB" smtClean="0"/>
              <a:t>Durasi menonton</a:t>
            </a:r>
          </a:p>
          <a:p>
            <a:pPr lvl="2"/>
            <a:r>
              <a:rPr lang="en-GB" smtClean="0"/>
              <a:t>dll</a:t>
            </a:r>
            <a:endParaRPr lang="en-ID" smtClean="0"/>
          </a:p>
        </p:txBody>
      </p:sp>
      <p:sp>
        <p:nvSpPr>
          <p:cNvPr id="4" name="Rectangle 3"/>
          <p:cNvSpPr/>
          <p:nvPr/>
        </p:nvSpPr>
        <p:spPr>
          <a:xfrm>
            <a:off x="4190256" y="5949280"/>
            <a:ext cx="7392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Baca:</a:t>
            </a:r>
            <a:r>
              <a:rPr lang="en-GB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Le, T., Nguyen-Thi, M.V., Le, H., Vo, Q.T., Le, T. and Nguyen, H.T., 2022. EnTube: A Dataset for YouTube Video Engagement Analytics. </a:t>
            </a:r>
            <a:endParaRPr lang="en-ID" sz="16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Youtube: </a:t>
            </a:r>
            <a:r>
              <a:rPr lang="en-ID" smtClean="0">
                <a:solidFill>
                  <a:srgbClr val="FFFF00"/>
                </a:solidFill>
              </a:rPr>
              <a:t>Potensi Riset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smtClean="0"/>
              <a:t>Hate Speech Classification</a:t>
            </a:r>
          </a:p>
          <a:p>
            <a:pPr lvl="1"/>
            <a:r>
              <a:rPr lang="en-ID" smtClean="0"/>
              <a:t>Menganalisis komentar pada video Youtube, dan mengklasifikasikan apakah komentar tersebut termasuk ujaran kebencian (hate speech) atau bukan</a:t>
            </a:r>
            <a:r>
              <a:rPr lang="en-GB" smtClean="0"/>
              <a:t>.</a:t>
            </a:r>
          </a:p>
          <a:p>
            <a:pPr lvl="1"/>
            <a:r>
              <a:rPr lang="en-GB" smtClean="0"/>
              <a:t>Alternatif kelas yang lain: </a:t>
            </a:r>
          </a:p>
          <a:p>
            <a:pPr lvl="2"/>
            <a:r>
              <a:rPr lang="en-GB" smtClean="0"/>
              <a:t>Perundungan atau bukan</a:t>
            </a:r>
          </a:p>
          <a:p>
            <a:pPr lvl="2"/>
            <a:r>
              <a:rPr lang="en-GB" smtClean="0"/>
              <a:t>Body shaming atau bukan</a:t>
            </a:r>
          </a:p>
          <a:p>
            <a:pPr lvl="2"/>
            <a:r>
              <a:rPr lang="en-GB" smtClean="0"/>
              <a:t>Provokasi atau bukan</a:t>
            </a:r>
          </a:p>
          <a:p>
            <a:pPr lvl="2"/>
            <a:r>
              <a:rPr lang="en-GB" smtClean="0"/>
              <a:t>Hoaks atau bukan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0256" y="5949280"/>
            <a:ext cx="7392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Baca:</a:t>
            </a:r>
            <a:r>
              <a:rPr lang="en-GB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Anagnostou, A., Mollas, I. and Tsoumakas, G., 2018, July. Hatebusters: A Web Application for Actively Reporting YouTube Hate Speech. In IJCAI (pp. 5796-5798).</a:t>
            </a:r>
            <a:endParaRPr lang="en-ID" sz="16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Youtube: Contoh Penelitian (Indonesia)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000"/>
              <a:t>Saputra, P.Y., Subhi, D.H. and Winatama, F.Z.A., 2019. </a:t>
            </a:r>
            <a:r>
              <a:rPr lang="en-ID" sz="2000" b="1"/>
              <a:t>Implementasi Sentimen Analisis Komentar Channel Video Pelayanan Pemerintah Di Youtube Menggunakan Algoritma Naïve Bayes</a:t>
            </a:r>
            <a:r>
              <a:rPr lang="en-ID" sz="2000"/>
              <a:t>. Jurnal Informatika Polinema, 5(4), </a:t>
            </a:r>
            <a:r>
              <a:rPr lang="en-ID" sz="2000"/>
              <a:t>pp.209-213</a:t>
            </a:r>
            <a:r>
              <a:rPr lang="en-ID" sz="2000" smtClean="0"/>
              <a:t>.</a:t>
            </a:r>
          </a:p>
          <a:p>
            <a:r>
              <a:rPr lang="en-ID" sz="2000"/>
              <a:t>Mujahidin, S., Prasetio, B. and Utomo, M.C.C., 2022. </a:t>
            </a:r>
            <a:r>
              <a:rPr lang="en-ID" sz="2000" b="1"/>
              <a:t>Implementasi Analisis Sentimen Masyarakat Mengenai Kenaikan Harga BBM Pada Komentar Youtube Dengan Metode Gaussian naïve bayes</a:t>
            </a:r>
            <a:r>
              <a:rPr lang="en-ID" sz="2000"/>
              <a:t>. Voteteknika (Vocational Teknik Elektronika dan Informatika), 10(3), </a:t>
            </a:r>
            <a:r>
              <a:rPr lang="en-ID" sz="2000"/>
              <a:t>pp.17-24</a:t>
            </a:r>
            <a:r>
              <a:rPr lang="en-ID" sz="2000" smtClean="0"/>
              <a:t>.</a:t>
            </a:r>
          </a:p>
          <a:p>
            <a:r>
              <a:rPr lang="en-ID" sz="2000"/>
              <a:t>Zhafira, D.F., Rahayudi, B. and Indriati, I., 2021. </a:t>
            </a:r>
            <a:r>
              <a:rPr lang="en-ID" sz="2000" b="1"/>
              <a:t>Analisis Sentimen Kebijakan Kampus Merdeka Menggunakan Naive Bayes dan Pembobotan TF-IDF Berdasarkan Komentar pada Youtube</a:t>
            </a:r>
            <a:r>
              <a:rPr lang="en-ID" sz="2000"/>
              <a:t>. </a:t>
            </a:r>
            <a:r>
              <a:rPr lang="en-ID" sz="2000" i="1"/>
              <a:t>Jurnal Sistem Informasi, Teknologi Informasi, dan Edukasi Sistem Informasi</a:t>
            </a:r>
            <a:r>
              <a:rPr lang="en-ID" sz="2000"/>
              <a:t>, </a:t>
            </a:r>
            <a:r>
              <a:rPr lang="en-ID" sz="2000" i="1"/>
              <a:t>2</a:t>
            </a:r>
            <a:r>
              <a:rPr lang="en-ID" sz="2000"/>
              <a:t>(1</a:t>
            </a:r>
            <a:r>
              <a:rPr lang="en-ID" sz="2000" smtClean="0"/>
              <a:t>).</a:t>
            </a:r>
          </a:p>
          <a:p>
            <a:r>
              <a:rPr lang="en-ID" sz="2000"/>
              <a:t>Sanjaya, G. and Lhaksmana, K.M., 2020. </a:t>
            </a:r>
            <a:r>
              <a:rPr lang="en-ID" sz="2000" b="1"/>
              <a:t>Analisis Sentimen Komentar Youtube Tentang Terpilihnya Menteri Kabinet Indonesia Maju Menggunakan Lexicon Based</a:t>
            </a:r>
            <a:r>
              <a:rPr lang="en-ID" sz="2000"/>
              <a:t>. </a:t>
            </a:r>
            <a:r>
              <a:rPr lang="en-ID" sz="2000" i="1"/>
              <a:t>eProceedings of Engineering</a:t>
            </a:r>
            <a:r>
              <a:rPr lang="en-ID" sz="2000"/>
              <a:t>, </a:t>
            </a:r>
            <a:r>
              <a:rPr lang="en-ID" sz="2000" i="1"/>
              <a:t>7</a:t>
            </a:r>
            <a:r>
              <a:rPr lang="en-ID" sz="2000"/>
              <a:t>(3</a:t>
            </a:r>
            <a:r>
              <a:rPr lang="en-ID" sz="2000" smtClean="0"/>
              <a:t>).</a:t>
            </a:r>
          </a:p>
          <a:p>
            <a:r>
              <a:rPr lang="en-ID" sz="2000"/>
              <a:t>Permana, K.A.B., Sudarma, M. and Ariastina, W.G., 2019. </a:t>
            </a:r>
            <a:r>
              <a:rPr lang="en-ID" sz="2000" b="1"/>
              <a:t>Analisis Rating Sentimen pada Video di Media Sosial Youtube Menggunakan STRUCT-SVM</a:t>
            </a:r>
            <a:r>
              <a:rPr lang="en-ID" sz="2000"/>
              <a:t>. </a:t>
            </a:r>
            <a:r>
              <a:rPr lang="en-ID" sz="2000" i="1"/>
              <a:t>Majalah Ilmiah Teknologi Elektro</a:t>
            </a:r>
            <a:r>
              <a:rPr lang="en-ID" sz="2000"/>
              <a:t>, </a:t>
            </a:r>
            <a:r>
              <a:rPr lang="en-ID" sz="2000" i="1"/>
              <a:t>18</a:t>
            </a:r>
            <a:r>
              <a:rPr lang="en-ID" sz="2000"/>
              <a:t>(1), pp.113-118.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8090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0688"/>
            <a:ext cx="12192000" cy="5688632"/>
          </a:xfrm>
          <a:prstGeom prst="rect">
            <a:avLst/>
          </a:prstGeom>
          <a:solidFill>
            <a:srgbClr val="FB6905">
              <a:alpha val="9490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ID" sz="6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278" y="5703639"/>
            <a:ext cx="305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Universitas Budi Luhur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36" y="764704"/>
            <a:ext cx="41758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Analisis Teks pada Media Sosial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9816" y="765975"/>
            <a:ext cx="29310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Teknik Informatika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3792" y="5701104"/>
            <a:ext cx="46103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Achmad Solichin, S.Kom., M.T.I.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rot="5400000">
            <a:off x="10168847" y="148241"/>
            <a:ext cx="1800200" cy="1448950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D" sz="5400" b="1" smtClean="0">
                <a:solidFill>
                  <a:srgbClr val="000000"/>
                </a:solidFill>
                <a:latin typeface="Bahnschrift SemiBold" panose="020B0502040204020203" pitchFamily="34" charset="0"/>
              </a:rPr>
              <a:t>06</a:t>
            </a:r>
            <a:endParaRPr lang="en-ID" sz="5400" b="1">
              <a:solidFill>
                <a:srgbClr val="000000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9376" y="1648755"/>
            <a:ext cx="11218306" cy="3508437"/>
            <a:chOff x="494318" y="1868631"/>
            <a:chExt cx="11218306" cy="3508437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2773745"/>
              <a:ext cx="9120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1500" spc="-300" smtClean="0">
                  <a:ln w="12700">
                    <a:solidFill>
                      <a:srgbClr val="0070C0"/>
                    </a:solidFill>
                  </a:ln>
                  <a:solidFill>
                    <a:srgbClr val="0070C0"/>
                  </a:solidFill>
                  <a:effectLst>
                    <a:glow rad="127000">
                      <a:schemeClr val="bg1">
                        <a:alpha val="82000"/>
                      </a:schemeClr>
                    </a:glow>
                  </a:effectLst>
                  <a:latin typeface="Bebas Neue Bold" panose="020B0606020202050201" pitchFamily="34" charset="0"/>
                </a:rPr>
                <a:t>KOMENTAR VIDEO</a:t>
              </a:r>
              <a:endParaRPr lang="en-ID" sz="11500" spc="-30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chemeClr val="bg1">
                      <a:alpha val="82000"/>
                    </a:schemeClr>
                  </a:glow>
                </a:effectLst>
                <a:latin typeface="Bebas Neue Bold" panose="020B0606020202050201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4318" y="1868631"/>
              <a:ext cx="108582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200" b="1" smtClean="0">
                  <a:solidFill>
                    <a:schemeClr val="bg1"/>
                  </a:solidFill>
                  <a:latin typeface="Tempus Sans ITC" panose="04020404030D07020202" pitchFamily="82" charset="0"/>
                </a:rPr>
                <a:t>Crawling Data</a:t>
              </a:r>
              <a:endParaRPr lang="en-ID" sz="7200" b="1">
                <a:solidFill>
                  <a:schemeClr val="bg1"/>
                </a:solidFill>
                <a:latin typeface="Tempus Sans ITC" panose="04020404030D07020202" pitchFamily="8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4318" y="4176739"/>
              <a:ext cx="11146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7200" b="1" smtClean="0">
                  <a:solidFill>
                    <a:schemeClr val="bg1"/>
                  </a:solidFill>
                  <a:latin typeface="Tempus Sans ITC" panose="04020404030D07020202" pitchFamily="82" charset="0"/>
                </a:rPr>
                <a:t>dengan Python</a:t>
              </a:r>
              <a:endParaRPr lang="en-ID" sz="7200" b="1">
                <a:solidFill>
                  <a:schemeClr val="bg1"/>
                </a:solidFill>
                <a:latin typeface="Tempus Sans ITC" panose="04020404030D07020202" pitchFamily="82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299" y="2852936"/>
              <a:ext cx="3787325" cy="1622868"/>
            </a:xfrm>
            <a:prstGeom prst="rect">
              <a:avLst/>
            </a:prstGeom>
            <a:effectLst>
              <a:glow rad="165100">
                <a:schemeClr val="bg1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4677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Data API: </a:t>
            </a:r>
            <a:r>
              <a:rPr lang="en-ID" smtClean="0">
                <a:solidFill>
                  <a:srgbClr val="FFFF00"/>
                </a:solidFill>
              </a:rPr>
              <a:t>Pendaftaran dan Aktivasi</a:t>
            </a:r>
            <a:endParaRPr lang="en-ID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Login ke </a:t>
            </a:r>
            <a:r>
              <a:rPr lang="en-ID" b="1"/>
              <a:t>Google Developer </a:t>
            </a:r>
            <a:r>
              <a:rPr lang="en-ID" b="1" smtClean="0"/>
              <a:t>Console </a:t>
            </a:r>
            <a:r>
              <a:rPr lang="en-ID" smtClean="0"/>
              <a:t>dengan </a:t>
            </a:r>
            <a:r>
              <a:rPr lang="en-ID"/>
              <a:t>akun Google - </a:t>
            </a:r>
            <a:r>
              <a:rPr lang="en-ID">
                <a:hlinkClick r:id="rId2"/>
              </a:rPr>
              <a:t>https://console.developers.google.com</a:t>
            </a:r>
            <a:r>
              <a:rPr lang="en-ID" smtClean="0">
                <a:hlinkClick r:id="rId2"/>
              </a:rPr>
              <a:t>/</a:t>
            </a:r>
            <a:endParaRPr lang="en-ID" smtClean="0"/>
          </a:p>
          <a:p>
            <a:r>
              <a:rPr lang="en-ID" smtClean="0"/>
              <a:t>Buat </a:t>
            </a:r>
            <a:r>
              <a:rPr lang="en-ID" b="1" smtClean="0"/>
              <a:t>project baru </a:t>
            </a:r>
            <a:r>
              <a:rPr lang="en-ID" smtClean="0"/>
              <a:t>dan lengkapi isian yang diminta. </a:t>
            </a:r>
            <a:endParaRPr lang="en-ID" smtClean="0"/>
          </a:p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3068960"/>
            <a:ext cx="5990764" cy="9851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441" y="3053680"/>
            <a:ext cx="4536196" cy="332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28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Youtube Data API: </a:t>
            </a:r>
            <a:r>
              <a:rPr lang="en-ID">
                <a:solidFill>
                  <a:srgbClr val="FFFF00"/>
                </a:solidFill>
              </a:rPr>
              <a:t>Pendaftaran dan Aktivasi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Aktifkan Layanan API pada halaman project, dan cari </a:t>
            </a:r>
            <a:r>
              <a:rPr lang="en-ID" b="1" smtClean="0"/>
              <a:t>Youtube Data API v3</a:t>
            </a:r>
          </a:p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7" y="2593691"/>
            <a:ext cx="5760640" cy="760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90" y="3586946"/>
            <a:ext cx="6743708" cy="2178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/>
          <p:cNvSpPr/>
          <p:nvPr/>
        </p:nvSpPr>
        <p:spPr>
          <a:xfrm>
            <a:off x="839416" y="3573016"/>
            <a:ext cx="2448272" cy="2398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47" y="4931332"/>
            <a:ext cx="4921503" cy="162568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378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Youtube Data API: </a:t>
            </a:r>
            <a:r>
              <a:rPr lang="en-ID">
                <a:solidFill>
                  <a:srgbClr val="FFFF00"/>
                </a:solidFill>
              </a:rPr>
              <a:t>Pendaftaran dan Aktivasi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782544" cy="4953000"/>
          </a:xfrm>
        </p:spPr>
        <p:txBody>
          <a:bodyPr/>
          <a:lstStyle/>
          <a:p>
            <a:r>
              <a:rPr lang="en-ID" smtClean="0"/>
              <a:t>Dari halaman dashboard, buat kredential </a:t>
            </a:r>
            <a:r>
              <a:rPr lang="en-ID"/>
              <a:t>agar API tersebut dapat digunakan. Klik tombol </a:t>
            </a:r>
            <a:r>
              <a:rPr lang="en-ID" b="1"/>
              <a:t>Buat </a:t>
            </a:r>
            <a:r>
              <a:rPr lang="en-ID" b="1" smtClean="0"/>
              <a:t>Kredensial (Create Credential). </a:t>
            </a:r>
            <a:r>
              <a:rPr lang="en-ID" smtClean="0"/>
              <a:t>Lengkapi isian formnya.</a:t>
            </a:r>
            <a:endParaRPr lang="en-ID" b="1" smtClean="0"/>
          </a:p>
          <a:p>
            <a:endParaRPr lang="en-ID"/>
          </a:p>
        </p:txBody>
      </p:sp>
      <p:pic>
        <p:nvPicPr>
          <p:cNvPr id="1026" name="Picture 2" descr="https://argiaacademy.com/wp-content/uploads/2020/03/youtube-api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73016"/>
            <a:ext cx="5924550" cy="127635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rgiaacademy.com/wp-content/uploads/2020/03/youtube-api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428750"/>
            <a:ext cx="4152900" cy="497205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05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ANALISIS TEKS PADA YOUTUBE</a:t>
            </a:r>
            <a:endParaRPr lang="id-ID" sz="4800" b="1" dirty="0">
              <a:solidFill>
                <a:srgbClr val="FB690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0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Youtube Data API</a:t>
            </a:r>
            <a:r>
              <a:rPr lang="en-ID"/>
              <a:t>: </a:t>
            </a:r>
            <a:r>
              <a:rPr lang="en-ID" smtClean="0">
                <a:solidFill>
                  <a:srgbClr val="FFFF00"/>
                </a:solidFill>
              </a:rPr>
              <a:t>API Key</a:t>
            </a:r>
            <a:endParaRPr lang="en-ID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181" y="1844824"/>
            <a:ext cx="711936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>
                <a:solidFill>
                  <a:srgbClr val="FFFF00"/>
                </a:solidFill>
              </a:rPr>
              <a:t>Labs: </a:t>
            </a:r>
            <a:r>
              <a:rPr lang="en-ID"/>
              <a:t>Crawling Komentar pada Youtube dengan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Pastikan Anda sudah:</a:t>
            </a:r>
          </a:p>
          <a:p>
            <a:pPr lvl="1"/>
            <a:r>
              <a:rPr lang="en-ID" smtClean="0"/>
              <a:t>Memiliki API Key Youtube</a:t>
            </a:r>
          </a:p>
          <a:p>
            <a:pPr lvl="1"/>
            <a:r>
              <a:rPr lang="en-ID" smtClean="0"/>
              <a:t>Memiliki ID video yang akan diambil komentarnya</a:t>
            </a:r>
          </a:p>
          <a:p>
            <a:pPr lvl="1"/>
            <a:r>
              <a:rPr lang="en-ID" smtClean="0"/>
              <a:t>Memahami Python (Google Colabs)</a:t>
            </a:r>
          </a:p>
          <a:p>
            <a:pPr lvl="1"/>
            <a:r>
              <a:rPr lang="en-ID" smtClean="0"/>
              <a:t>Memahami batasan pengambilan data melalui Youtube Data API.</a:t>
            </a:r>
          </a:p>
          <a:p>
            <a:r>
              <a:rPr lang="en-ID"/>
              <a:t>Source </a:t>
            </a:r>
            <a:r>
              <a:rPr lang="en-ID"/>
              <a:t>code</a:t>
            </a:r>
            <a:r>
              <a:rPr lang="en-ID" smtClean="0"/>
              <a:t>:</a:t>
            </a:r>
          </a:p>
          <a:p>
            <a:pPr marL="0" indent="0">
              <a:buNone/>
            </a:pPr>
            <a:r>
              <a:rPr lang="en-ID" smtClean="0">
                <a:hlinkClick r:id="rId2"/>
              </a:rPr>
              <a:t>https</a:t>
            </a:r>
            <a:r>
              <a:rPr lang="en-ID">
                <a:hlinkClick r:id="rId2"/>
              </a:rPr>
              <a:t>://</a:t>
            </a:r>
            <a:r>
              <a:rPr lang="en-ID" smtClean="0">
                <a:hlinkClick r:id="rId2"/>
              </a:rPr>
              <a:t>colab.research.google.com/drive/14OSiz6J1tBFUk7nxodgcgjkNwrc16a3c?usp=sharing</a:t>
            </a:r>
            <a:r>
              <a:rPr lang="en-ID" smtClean="0"/>
              <a:t>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142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ID" sz="6000" smtClean="0"/>
              <a:t>TERIMA KASIH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est Social Media Exchange Sites Lis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" y="-27384"/>
            <a:ext cx="1218417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0688"/>
            <a:ext cx="12192000" cy="5688632"/>
          </a:xfrm>
          <a:prstGeom prst="rect">
            <a:avLst/>
          </a:prstGeom>
          <a:solidFill>
            <a:srgbClr val="FB6905">
              <a:alpha val="9490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ID" sz="6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278" y="5703639"/>
            <a:ext cx="305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Universitas Budi Luhur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36" y="764704"/>
            <a:ext cx="41758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Analisis Teks pada Media Sosial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9816" y="765975"/>
            <a:ext cx="29310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Teknik Informatika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2405" y="3068960"/>
            <a:ext cx="108472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500" smtClean="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chemeClr val="bg1">
                      <a:alpha val="82000"/>
                    </a:schemeClr>
                  </a:glow>
                </a:effectLst>
                <a:latin typeface="Bebas Neue Bold" panose="020B0606020202050201" pitchFamily="34" charset="0"/>
              </a:rPr>
              <a:t>ANALISIS TEKS </a:t>
            </a:r>
            <a:r>
              <a:rPr lang="en-ID" sz="11500" smtClean="0">
                <a:ln w="12700">
                  <a:solidFill>
                    <a:srgbClr val="0070C0"/>
                  </a:solidFill>
                </a:ln>
                <a:solidFill>
                  <a:srgbClr val="0070C0"/>
                </a:solidFill>
                <a:effectLst>
                  <a:glow rad="127000">
                    <a:schemeClr val="bg1">
                      <a:alpha val="82000"/>
                    </a:schemeClr>
                  </a:glow>
                </a:effectLst>
                <a:latin typeface="Bebas Neue Bold" panose="020B0606020202050201" pitchFamily="34" charset="0"/>
              </a:rPr>
              <a:t>YOUTUBE</a:t>
            </a:r>
            <a:endParaRPr lang="en-ID" sz="11500">
              <a:ln w="12700">
                <a:solidFill>
                  <a:srgbClr val="0070C0"/>
                </a:solidFill>
              </a:ln>
              <a:solidFill>
                <a:srgbClr val="0070C0"/>
              </a:solidFill>
              <a:effectLst>
                <a:glow rad="127000">
                  <a:schemeClr val="bg1">
                    <a:alpha val="82000"/>
                  </a:schemeClr>
                </a:glow>
              </a:effectLst>
              <a:latin typeface="Bebas Neue Bold" panose="020B0606020202050201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408" y="2068031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7200" b="1" smtClean="0">
                <a:solidFill>
                  <a:schemeClr val="bg1"/>
                </a:solidFill>
                <a:latin typeface="Tempus Sans ITC" panose="04020404030D07020202" pitchFamily="82" charset="0"/>
              </a:rPr>
              <a:t>Konsep &amp; Peluang Riset</a:t>
            </a:r>
            <a:endParaRPr lang="en-ID" sz="7200" b="1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3792" y="5701104"/>
            <a:ext cx="461036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Achmad Solichin, S.Kom., M.T.I.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 rot="5400000">
            <a:off x="10168847" y="148241"/>
            <a:ext cx="1800200" cy="1448950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D" sz="5400" b="1" smtClean="0">
                <a:solidFill>
                  <a:srgbClr val="000000"/>
                </a:solidFill>
                <a:latin typeface="Bahnschrift SemiBold" panose="020B0502040204020203" pitchFamily="34" charset="0"/>
              </a:rPr>
              <a:t>05</a:t>
            </a:r>
            <a:endParaRPr lang="en-ID" sz="5400" b="1">
              <a:solidFill>
                <a:srgbClr val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FFFF00"/>
                </a:solidFill>
              </a:rPr>
              <a:t>Ingat: </a:t>
            </a:r>
            <a:r>
              <a:rPr lang="en-ID" smtClean="0"/>
              <a:t>Analisis Teks pada Media Sosial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smtClean="0">
                <a:solidFill>
                  <a:srgbClr val="FF0000"/>
                </a:solidFill>
              </a:rPr>
              <a:t>Teks</a:t>
            </a:r>
            <a:r>
              <a:rPr lang="en-GB" smtClean="0"/>
              <a:t> adalah salah satu elemen utama dari seluruh platform media sosial.</a:t>
            </a:r>
            <a:endParaRPr lang="en-GB"/>
          </a:p>
          <a:p>
            <a:r>
              <a:rPr lang="en-GB" smtClean="0"/>
              <a:t>Elemen teks pada media sosial dapat meliputi </a:t>
            </a:r>
            <a:r>
              <a:rPr lang="en-GB" smtClean="0">
                <a:solidFill>
                  <a:srgbClr val="FF0000"/>
                </a:solidFill>
              </a:rPr>
              <a:t>komentar</a:t>
            </a:r>
            <a:r>
              <a:rPr lang="en-GB" smtClean="0"/>
              <a:t>, </a:t>
            </a:r>
            <a:r>
              <a:rPr lang="en-GB" smtClean="0">
                <a:solidFill>
                  <a:schemeClr val="tx1"/>
                </a:solidFill>
              </a:rPr>
              <a:t>tweet</a:t>
            </a:r>
            <a:r>
              <a:rPr lang="en-GB" smtClean="0"/>
              <a:t>, </a:t>
            </a:r>
            <a:r>
              <a:rPr lang="en-GB">
                <a:solidFill>
                  <a:srgbClr val="7030A0"/>
                </a:solidFill>
              </a:rPr>
              <a:t>blog </a:t>
            </a:r>
            <a:r>
              <a:rPr lang="en-GB" smtClean="0">
                <a:solidFill>
                  <a:srgbClr val="7030A0"/>
                </a:solidFill>
              </a:rPr>
              <a:t>postingan</a:t>
            </a:r>
            <a:r>
              <a:rPr lang="en-GB" smtClean="0"/>
              <a:t>, </a:t>
            </a:r>
            <a:r>
              <a:rPr lang="en-GB" smtClean="0">
                <a:solidFill>
                  <a:srgbClr val="C00000"/>
                </a:solidFill>
              </a:rPr>
              <a:t>ulasan produk</a:t>
            </a:r>
            <a:r>
              <a:rPr lang="en-GB" smtClean="0"/>
              <a:t>, </a:t>
            </a:r>
            <a:r>
              <a:rPr lang="en-GB" smtClean="0">
                <a:solidFill>
                  <a:srgbClr val="00B050"/>
                </a:solidFill>
              </a:rPr>
              <a:t>update status</a:t>
            </a:r>
            <a:r>
              <a:rPr lang="en-GB" smtClean="0"/>
              <a:t>, dll.</a:t>
            </a:r>
          </a:p>
          <a:p>
            <a:r>
              <a:rPr lang="en-GB" b="1" smtClean="0">
                <a:solidFill>
                  <a:srgbClr val="FF0000"/>
                </a:solidFill>
              </a:rPr>
              <a:t>Analisis teks media sosial</a:t>
            </a:r>
            <a:r>
              <a:rPr lang="en-GB" smtClean="0"/>
              <a:t> (atau </a:t>
            </a:r>
            <a:r>
              <a:rPr lang="en-GB" i="1" smtClean="0"/>
              <a:t>text mining</a:t>
            </a:r>
            <a:r>
              <a:rPr lang="en-GB" smtClean="0"/>
              <a:t>), merupakan sebuah teknik untuk mengekstrak, menganalisis, dan menginterpretasikan pengetahuan bisnis yang tersembunyi pada berbagai </a:t>
            </a:r>
            <a:r>
              <a:rPr lang="en-GB" b="1" smtClean="0"/>
              <a:t>elemen teks</a:t>
            </a:r>
            <a:r>
              <a:rPr lang="en-GB" smtClean="0"/>
              <a:t> dari konten media sosial.</a:t>
            </a:r>
          </a:p>
        </p:txBody>
      </p:sp>
    </p:spTree>
    <p:extLst>
      <p:ext uri="{BB962C8B-B14F-4D97-AF65-F5344CB8AC3E}">
        <p14:creationId xmlns:p14="http://schemas.microsoft.com/office/powerpoint/2010/main" val="23943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>
                <a:solidFill>
                  <a:srgbClr val="FFFF00"/>
                </a:solidFill>
              </a:rPr>
              <a:t>Youtube! </a:t>
            </a:r>
            <a:r>
              <a:rPr lang="en-ID" smtClean="0"/>
              <a:t>Siapa yang tidak kenal?</a:t>
            </a:r>
            <a:endParaRPr lang="en-ID"/>
          </a:p>
        </p:txBody>
      </p:sp>
      <p:pic>
        <p:nvPicPr>
          <p:cNvPr id="1026" name="Picture 2" descr="Youtube Timel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84784"/>
            <a:ext cx="9001000" cy="50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3" y="1456659"/>
            <a:ext cx="1593073" cy="15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dalam angka</a:t>
            </a:r>
            <a:endParaRPr lang="en-ID"/>
          </a:p>
        </p:txBody>
      </p:sp>
      <p:pic>
        <p:nvPicPr>
          <p:cNvPr id="2050" name="Picture 2" descr="YouTube stats 2019 [INFOGRAPHIC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84784"/>
            <a:ext cx="198119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1484784"/>
            <a:ext cx="7712208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dalam angka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1628800"/>
            <a:ext cx="5417869" cy="3672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628800"/>
            <a:ext cx="5328592" cy="36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dalam angka</a:t>
            </a:r>
            <a:endParaRPr lang="en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700808"/>
            <a:ext cx="10222160" cy="47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Youtube Data API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198368" cy="4953000"/>
          </a:xfrm>
        </p:spPr>
        <p:txBody>
          <a:bodyPr/>
          <a:lstStyle/>
          <a:p>
            <a:r>
              <a:rPr lang="en-ID"/>
              <a:t>Dengan </a:t>
            </a:r>
            <a:r>
              <a:rPr lang="en-ID" b="1" smtClean="0"/>
              <a:t>Youtube Data API</a:t>
            </a:r>
            <a:r>
              <a:rPr lang="en-ID" smtClean="0"/>
              <a:t>, kita </a:t>
            </a:r>
            <a:r>
              <a:rPr lang="en-ID"/>
              <a:t>dapat menambahkan berbagai fitur YouTube ke aplikasi </a:t>
            </a:r>
            <a:r>
              <a:rPr lang="en-ID" smtClean="0"/>
              <a:t>kita. </a:t>
            </a:r>
            <a:r>
              <a:rPr lang="en-ID"/>
              <a:t>Gunakan API untuk mengunggah video, mengelola daftar putar dan langganan, memperbarui setelan saluran, dan banyak lagi.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16" y="1484784"/>
            <a:ext cx="5683318" cy="32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47940</TotalTime>
  <Words>814</Words>
  <Application>Microsoft Office PowerPoint</Application>
  <PresentationFormat>Widescreen</PresentationFormat>
  <Paragraphs>114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Bahnschrift SemiBold</vt:lpstr>
      <vt:lpstr>Bebas Neue Bold</vt:lpstr>
      <vt:lpstr>Calibri</vt:lpstr>
      <vt:lpstr>Courier New</vt:lpstr>
      <vt:lpstr>Tempus Sans ITC</vt:lpstr>
      <vt:lpstr>Verdana</vt:lpstr>
      <vt:lpstr>Wingdings</vt:lpstr>
      <vt:lpstr>powerpoint-template-apr7</vt:lpstr>
      <vt:lpstr>FAKULTAS TEKNOLOGI INFORMASI</vt:lpstr>
      <vt:lpstr>ANALISIS TEKS PADA YOUTUBE</vt:lpstr>
      <vt:lpstr>PowerPoint Presentation</vt:lpstr>
      <vt:lpstr>Ingat: Analisis Teks pada Media Sosial</vt:lpstr>
      <vt:lpstr>Youtube! Siapa yang tidak kenal?</vt:lpstr>
      <vt:lpstr>Youtube dalam angka</vt:lpstr>
      <vt:lpstr>Youtube dalam angka</vt:lpstr>
      <vt:lpstr>Youtube dalam angka</vt:lpstr>
      <vt:lpstr>Youtube Data API</vt:lpstr>
      <vt:lpstr>Youtube Data API: Layanan yang tersedia</vt:lpstr>
      <vt:lpstr>Youtube Data API: Batasan Quota</vt:lpstr>
      <vt:lpstr>Youtube: Potensi Riset</vt:lpstr>
      <vt:lpstr>Youtube: Potensi Riset</vt:lpstr>
      <vt:lpstr>Youtube: Potensi Riset</vt:lpstr>
      <vt:lpstr>Youtube: Contoh Penelitian (Indonesia)</vt:lpstr>
      <vt:lpstr>PowerPoint Presentation</vt:lpstr>
      <vt:lpstr>Youtube Data API: Pendaftaran dan Aktivasi</vt:lpstr>
      <vt:lpstr>Youtube Data API: Pendaftaran dan Aktivasi</vt:lpstr>
      <vt:lpstr>Youtube Data API: Pendaftaran dan Aktivasi</vt:lpstr>
      <vt:lpstr>Youtube Data API: API Key</vt:lpstr>
      <vt:lpstr>Labs: Crawling Komentar pada Youtube dengan Python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1028</cp:revision>
  <dcterms:created xsi:type="dcterms:W3CDTF">2011-05-21T14:11:58Z</dcterms:created>
  <dcterms:modified xsi:type="dcterms:W3CDTF">2022-11-04T02:09:25Z</dcterms:modified>
</cp:coreProperties>
</file>